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73" r:id="rId14"/>
    <p:sldId id="267" r:id="rId15"/>
    <p:sldId id="268" r:id="rId16"/>
    <p:sldId id="269" r:id="rId17"/>
    <p:sldId id="275" r:id="rId18"/>
    <p:sldId id="276" r:id="rId19"/>
    <p:sldId id="270" r:id="rId20"/>
    <p:sldId id="274" r:id="rId21"/>
    <p:sldId id="271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iE2e7UdXt6ni0F2qEqfd0AwVMv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0C873E-10FE-0889-3071-5DB642194CCA}" v="870" dt="2025-12-06T11:59:52.553"/>
    <p1510:client id="{E87E16C0-1A0A-705B-BE99-4EC80BD80F64}" v="4" dt="2025-12-06T12:22:51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467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819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2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24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91651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3" name="Google Shape;23;p18" descr="A logo with mountains and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03317" y="417737"/>
            <a:ext cx="1350484" cy="135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 descr="A black and white image of a mountain ran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85232"/>
            <a:ext cx="12192000" cy="1572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7C91BB-C141-4918-C794-CAE7BD1CEE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r="16053" b="16169"/>
          <a:stretch>
            <a:fillRect/>
          </a:stretch>
        </p:blipFill>
        <p:spPr>
          <a:xfrm>
            <a:off x="0" y="320000"/>
            <a:ext cx="12197568" cy="6859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47B5CE-D74A-7269-A776-A947071E4759}"/>
              </a:ext>
            </a:extLst>
          </p:cNvPr>
          <p:cNvSpPr/>
          <p:nvPr/>
        </p:nvSpPr>
        <p:spPr>
          <a:xfrm>
            <a:off x="1935511" y="725577"/>
            <a:ext cx="8043333" cy="3183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Graphique, logo, Police, graphisme&#10;&#10;Description générée automatiquement">
            <a:extLst>
              <a:ext uri="{FF2B5EF4-FFF2-40B4-BE49-F238E27FC236}">
                <a16:creationId xmlns:a16="http://schemas.microsoft.com/office/drawing/2014/main" id="{EBE324FA-C3F7-AADF-71FF-5F86F5304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308" y="895089"/>
            <a:ext cx="7699985" cy="2854891"/>
          </a:xfrm>
          <a:prstGeom prst="rect">
            <a:avLst/>
          </a:prstGeom>
        </p:spPr>
      </p:pic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42878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8600" b="1" dirty="0">
                <a:solidFill>
                  <a:schemeClr val="bg1"/>
                </a:solidFill>
              </a:rPr>
              <a:t>Soirée CSV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4700" b="1" dirty="0">
                <a:solidFill>
                  <a:schemeClr val="bg1"/>
                </a:solidFill>
              </a:rPr>
              <a:t>Janvier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F677-49F5-244D-A02F-8089253C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Préparation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B2837-221D-8D4F-A5D8-7DE0CF697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27485" cy="3889375"/>
          </a:xfrm>
        </p:spPr>
        <p:txBody>
          <a:bodyPr>
            <a:normAutofit/>
          </a:bodyPr>
          <a:lstStyle/>
          <a:p>
            <a:pPr lvl="1"/>
            <a:r>
              <a:rPr lang="fr-FR" sz="2800" dirty="0"/>
              <a:t>4 ) Au centre, croquis cartographique de la course. </a:t>
            </a:r>
          </a:p>
          <a:p>
            <a:pPr lvl="2"/>
            <a:r>
              <a:rPr lang="fr-FR" sz="2400" dirty="0"/>
              <a:t>Schéma d’itinéraire.</a:t>
            </a:r>
          </a:p>
          <a:p>
            <a:pPr lvl="2"/>
            <a:r>
              <a:rPr lang="fr-FR" sz="2400" dirty="0"/>
              <a:t>Puis affiner : </a:t>
            </a:r>
            <a:r>
              <a:rPr lang="fr-FR" sz="2400" dirty="0" err="1"/>
              <a:t>waypoints</a:t>
            </a:r>
            <a:r>
              <a:rPr lang="fr-FR" sz="2400" dirty="0"/>
              <a:t>, points de décision, pentes, barres, …</a:t>
            </a:r>
          </a:p>
          <a:p>
            <a:pPr marL="1028700" lvl="2" indent="0">
              <a:buNone/>
            </a:pPr>
            <a:endParaRPr lang="fr-FR" sz="2800" dirty="0"/>
          </a:p>
          <a:p>
            <a:pPr marL="571500" lvl="1" indent="0">
              <a:buNone/>
            </a:pPr>
            <a:endParaRPr lang="fr-F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F8C4C91-B8EB-1044-9C5D-2E73DFF31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12549" r="2233" b="46823"/>
          <a:stretch/>
        </p:blipFill>
        <p:spPr bwMode="auto">
          <a:xfrm>
            <a:off x="2610721" y="3205779"/>
            <a:ext cx="7985561" cy="24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4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F677-49F5-244D-A02F-8089253C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Préparation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B2837-221D-8D4F-A5D8-7DE0CF697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27485" cy="3889375"/>
          </a:xfrm>
        </p:spPr>
        <p:txBody>
          <a:bodyPr>
            <a:normAutofit/>
          </a:bodyPr>
          <a:lstStyle/>
          <a:p>
            <a:pPr lvl="1"/>
            <a:r>
              <a:rPr lang="fr-FR" sz="2800" dirty="0"/>
              <a:t>5 ) Analyse complète du BERA </a:t>
            </a:r>
          </a:p>
          <a:p>
            <a:pPr lvl="2"/>
            <a:r>
              <a:rPr lang="fr-FR" sz="2400" dirty="0"/>
              <a:t>Potentiellement amender le croquis avec les pentes, selon méthode de réduction.</a:t>
            </a:r>
          </a:p>
          <a:p>
            <a:pPr lvl="2"/>
            <a:r>
              <a:rPr lang="fr-FR" sz="2400" dirty="0"/>
              <a:t>Possible d’utiliser des outils comme </a:t>
            </a:r>
            <a:r>
              <a:rPr lang="fr-FR" sz="2400" dirty="0" err="1"/>
              <a:t>EvalBERA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endParaRPr lang="fr-FR" sz="2400" dirty="0"/>
          </a:p>
          <a:p>
            <a:pPr marL="1028700" lvl="2" indent="0">
              <a:buNone/>
            </a:pPr>
            <a:r>
              <a:rPr lang="fr-FR" sz="2400" dirty="0"/>
              <a:t>La CSV en soi n’est pas un outil </a:t>
            </a:r>
            <a:r>
              <a:rPr lang="fr-FR" sz="2400" dirty="0" err="1"/>
              <a:t>nivologique</a:t>
            </a:r>
            <a:r>
              <a:rPr lang="fr-FR" sz="2400" dirty="0"/>
              <a:t>, mais les intègre !</a:t>
            </a:r>
          </a:p>
          <a:p>
            <a:pPr lvl="2"/>
            <a:endParaRPr lang="fr-FR" sz="2800" dirty="0"/>
          </a:p>
          <a:p>
            <a:pPr marL="571500" lvl="1" indent="0">
              <a:buNone/>
            </a:pPr>
            <a:endParaRPr lang="fr-FR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61804AF-35EA-984B-B89D-29A71F54BBC3}"/>
              </a:ext>
            </a:extLst>
          </p:cNvPr>
          <p:cNvSpPr/>
          <p:nvPr/>
        </p:nvSpPr>
        <p:spPr>
          <a:xfrm>
            <a:off x="1269403" y="4335330"/>
            <a:ext cx="580913" cy="258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05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F677-49F5-244D-A02F-8089253C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Préparation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B2837-221D-8D4F-A5D8-7DE0CF697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27485" cy="3889375"/>
          </a:xfrm>
        </p:spPr>
        <p:txBody>
          <a:bodyPr>
            <a:normAutofit/>
          </a:bodyPr>
          <a:lstStyle/>
          <a:p>
            <a:pPr lvl="1"/>
            <a:r>
              <a:rPr lang="fr-FR" sz="2800" dirty="0"/>
              <a:t>6 ) Zones de Vigilance. DETENDU, MEFIANT, ALERTE.</a:t>
            </a:r>
          </a:p>
          <a:p>
            <a:pPr lvl="2"/>
            <a:r>
              <a:rPr lang="fr-FR" sz="2400" dirty="0"/>
              <a:t>On surligne en vert, jaune, orange</a:t>
            </a:r>
          </a:p>
          <a:p>
            <a:pPr lvl="2"/>
            <a:r>
              <a:rPr lang="fr-FR" sz="2400" dirty="0"/>
              <a:t>On ajoute des points de décisions ou regroupement (zones jaunes &amp; rouges)</a:t>
            </a:r>
          </a:p>
          <a:p>
            <a:pPr marL="571500" lvl="1" indent="0">
              <a:buNone/>
            </a:pP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B9F6-8AED-6246-B717-195D75EEA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476" y="3270675"/>
            <a:ext cx="6810039" cy="32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88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F677-49F5-244D-A02F-8089253C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Préparation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B2837-221D-8D4F-A5D8-7DE0CF697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27485" cy="3889375"/>
          </a:xfrm>
        </p:spPr>
        <p:txBody>
          <a:bodyPr>
            <a:normAutofit/>
          </a:bodyPr>
          <a:lstStyle/>
          <a:p>
            <a:pPr lvl="1"/>
            <a:r>
              <a:rPr lang="fr-FR" sz="2800" dirty="0"/>
              <a:t>7 ) Case Stop, </a:t>
            </a:r>
            <a:r>
              <a:rPr lang="fr-FR" sz="2800" dirty="0" err="1"/>
              <a:t>Think</a:t>
            </a:r>
            <a:r>
              <a:rPr lang="fr-FR" sz="2800" dirty="0"/>
              <a:t> &amp; Share</a:t>
            </a:r>
          </a:p>
          <a:p>
            <a:pPr lvl="2"/>
            <a:r>
              <a:rPr lang="fr-FR" sz="2400" dirty="0"/>
              <a:t>Critères de décision</a:t>
            </a:r>
          </a:p>
          <a:p>
            <a:pPr lvl="2"/>
            <a:r>
              <a:rPr lang="fr-FR" sz="2400" dirty="0"/>
              <a:t>Souvent lié aux changements de vigilance.</a:t>
            </a:r>
          </a:p>
          <a:p>
            <a:pPr lvl="1"/>
            <a:r>
              <a:rPr lang="fr-FR" sz="2800" dirty="0"/>
              <a:t>8 ) Autres Vigilances</a:t>
            </a:r>
          </a:p>
          <a:p>
            <a:pPr lvl="2"/>
            <a:r>
              <a:rPr lang="fr-FR" sz="2400" dirty="0"/>
              <a:t>Glissade, chute, facteurs humain, …</a:t>
            </a:r>
          </a:p>
          <a:p>
            <a:pPr lvl="1"/>
            <a:r>
              <a:rPr lang="fr-FR" sz="2800" dirty="0"/>
              <a:t>9 ) Logistique et Matériel</a:t>
            </a:r>
          </a:p>
          <a:p>
            <a:pPr lvl="2"/>
            <a:endParaRPr lang="fr-FR" sz="2400" dirty="0"/>
          </a:p>
          <a:p>
            <a:pPr marL="5715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02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F677-49F5-244D-A02F-8089253C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Sur le Terrain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B2837-221D-8D4F-A5D8-7DE0CF697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27485" cy="3889375"/>
          </a:xfrm>
        </p:spPr>
        <p:txBody>
          <a:bodyPr>
            <a:normAutofit/>
          </a:bodyPr>
          <a:lstStyle/>
          <a:p>
            <a:pPr lvl="2"/>
            <a:r>
              <a:rPr lang="fr-FR" sz="2400" dirty="0"/>
              <a:t>Observer situation nivo, comparer avec le BERA</a:t>
            </a:r>
          </a:p>
          <a:p>
            <a:pPr marL="1028700" lvl="2" indent="0">
              <a:buNone/>
            </a:pPr>
            <a:endParaRPr lang="fr-FR" sz="2400" dirty="0"/>
          </a:p>
          <a:p>
            <a:pPr lvl="2"/>
            <a:r>
              <a:rPr lang="fr-FR" sz="2400" dirty="0"/>
              <a:t>Mettre en œuvre la CSV préparée.</a:t>
            </a:r>
          </a:p>
          <a:p>
            <a:pPr lvl="3"/>
            <a:r>
              <a:rPr lang="fr-FR" sz="2200" dirty="0" err="1"/>
              <a:t>Waypoints</a:t>
            </a:r>
            <a:endParaRPr lang="fr-FR" sz="2200" dirty="0"/>
          </a:p>
          <a:p>
            <a:pPr lvl="3"/>
            <a:r>
              <a:rPr lang="fr-FR" sz="2200" dirty="0"/>
              <a:t>Zones de vigilance</a:t>
            </a:r>
          </a:p>
          <a:p>
            <a:pPr lvl="3"/>
            <a:r>
              <a:rPr lang="fr-FR" sz="2200" dirty="0"/>
              <a:t>Points de décision</a:t>
            </a:r>
          </a:p>
          <a:p>
            <a:pPr lvl="3"/>
            <a:endParaRPr lang="fr-FR" sz="2200" dirty="0"/>
          </a:p>
          <a:p>
            <a:pPr lvl="2"/>
            <a:r>
              <a:rPr lang="fr-FR" sz="2400" dirty="0"/>
              <a:t>Rester pragmatique : remettre en question selon observations terrain !</a:t>
            </a:r>
          </a:p>
          <a:p>
            <a:pPr marL="5715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24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F677-49F5-244D-A02F-8089253C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</a:t>
            </a:r>
            <a:r>
              <a:rPr lang="fr-FR" dirty="0" err="1"/>
              <a:t>Debriefing</a:t>
            </a:r>
            <a:r>
              <a:rPr lang="fr-FR" dirty="0"/>
              <a:t> &amp; Capitalisation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B2837-221D-8D4F-A5D8-7DE0CF697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27485" cy="3889375"/>
          </a:xfrm>
        </p:spPr>
        <p:txBody>
          <a:bodyPr>
            <a:normAutofit/>
          </a:bodyPr>
          <a:lstStyle/>
          <a:p>
            <a:pPr lvl="2"/>
            <a:r>
              <a:rPr lang="fr-FR" sz="2400" dirty="0"/>
              <a:t>Importance du </a:t>
            </a:r>
            <a:r>
              <a:rPr lang="fr-FR" sz="2400" dirty="0" err="1"/>
              <a:t>debriefing</a:t>
            </a:r>
            <a:endParaRPr lang="fr-FR" sz="2400" dirty="0"/>
          </a:p>
          <a:p>
            <a:pPr lvl="2"/>
            <a:r>
              <a:rPr lang="fr-FR" sz="2400" dirty="0"/>
              <a:t>Comparer la réalité de la sortie vs la préparation</a:t>
            </a:r>
          </a:p>
          <a:p>
            <a:pPr lvl="2"/>
            <a:r>
              <a:rPr lang="fr-FR" sz="2400" dirty="0"/>
              <a:t>Donner la parole à tous</a:t>
            </a:r>
          </a:p>
          <a:p>
            <a:pPr lvl="2"/>
            <a:endParaRPr lang="fr-FR" sz="2400" dirty="0"/>
          </a:p>
          <a:p>
            <a:pPr lvl="2"/>
            <a:r>
              <a:rPr lang="fr-FR" sz="2400" dirty="0"/>
              <a:t>Démarche d’amélioration continue</a:t>
            </a:r>
          </a:p>
          <a:p>
            <a:pPr lvl="3"/>
            <a:r>
              <a:rPr lang="fr-FR" dirty="0"/>
              <a:t>Identifier les bonnes pratiques</a:t>
            </a:r>
          </a:p>
          <a:p>
            <a:pPr lvl="3"/>
            <a:r>
              <a:rPr lang="fr-FR" dirty="0"/>
              <a:t>Identifier aussi les erreurs ou imprécisions</a:t>
            </a:r>
          </a:p>
        </p:txBody>
      </p:sp>
    </p:spTree>
    <p:extLst>
      <p:ext uri="{BB962C8B-B14F-4D97-AF65-F5344CB8AC3E}">
        <p14:creationId xmlns:p14="http://schemas.microsoft.com/office/powerpoint/2010/main" val="35791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F677-49F5-244D-A02F-8089253C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Avantages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B2837-221D-8D4F-A5D8-7DE0CF697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27485" cy="38893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Une </a:t>
            </a:r>
            <a:r>
              <a:rPr lang="en-GB" dirty="0" err="1"/>
              <a:t>amélioration</a:t>
            </a:r>
            <a:r>
              <a:rPr lang="en-GB" dirty="0"/>
              <a:t> de la </a:t>
            </a:r>
            <a:r>
              <a:rPr lang="en-GB" dirty="0" err="1"/>
              <a:t>sécurité</a:t>
            </a:r>
            <a:r>
              <a:rPr lang="en-GB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Un </a:t>
            </a:r>
            <a:r>
              <a:rPr lang="en-GB" dirty="0" err="1"/>
              <a:t>outil</a:t>
            </a:r>
            <a:r>
              <a:rPr lang="en-GB" dirty="0"/>
              <a:t> </a:t>
            </a:r>
            <a:r>
              <a:rPr lang="en-GB" dirty="0" err="1"/>
              <a:t>pédagogique</a:t>
            </a:r>
            <a:r>
              <a:rPr lang="en-GB" dirty="0"/>
              <a:t> &amp; un bon support de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Un </a:t>
            </a:r>
            <a:r>
              <a:rPr lang="en-GB" dirty="0" err="1"/>
              <a:t>éclairage</a:t>
            </a:r>
            <a:r>
              <a:rPr lang="en-GB" dirty="0"/>
              <a:t> sur les </a:t>
            </a:r>
            <a:r>
              <a:rPr lang="en-GB" dirty="0" err="1"/>
              <a:t>facteurs</a:t>
            </a:r>
            <a:r>
              <a:rPr lang="en-GB" dirty="0"/>
              <a:t> </a:t>
            </a:r>
            <a:r>
              <a:rPr lang="en-GB" dirty="0" err="1"/>
              <a:t>humains</a:t>
            </a:r>
            <a:r>
              <a:rPr lang="en-GB" dirty="0"/>
              <a:t>, reduction de </a:t>
            </a:r>
            <a:r>
              <a:rPr lang="en-GB" dirty="0" err="1"/>
              <a:t>certains</a:t>
            </a:r>
            <a:r>
              <a:rPr lang="en-GB" dirty="0"/>
              <a:t> </a:t>
            </a:r>
            <a:r>
              <a:rPr lang="en-GB" dirty="0" err="1"/>
              <a:t>biais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Une </a:t>
            </a:r>
            <a:r>
              <a:rPr lang="en-GB" dirty="0" err="1"/>
              <a:t>autonomisation</a:t>
            </a:r>
            <a:r>
              <a:rPr lang="en-GB" dirty="0"/>
              <a:t> des </a:t>
            </a:r>
            <a:r>
              <a:rPr lang="en-GB" dirty="0" err="1"/>
              <a:t>pratiquants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Vers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co-</a:t>
            </a:r>
            <a:r>
              <a:rPr lang="en-GB" dirty="0" err="1"/>
              <a:t>responsabilité</a:t>
            </a: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87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37FD-8D35-A64D-8D6A-F00AF140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Avantages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B5A43-FDDA-A84D-8927-EA73ED8A3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Notion de « plaisir »</a:t>
            </a:r>
          </a:p>
          <a:p>
            <a:r>
              <a:rPr lang="fr-FR" dirty="0"/>
              <a:t>Un outil de communication/partage efficace</a:t>
            </a:r>
          </a:p>
          <a:p>
            <a:r>
              <a:rPr lang="fr-FR" dirty="0"/>
              <a:t>Compatible avec une préparation « </a:t>
            </a:r>
            <a:r>
              <a:rPr lang="fr-FR" dirty="0" err="1"/>
              <a:t>distancielle</a:t>
            </a:r>
            <a:r>
              <a:rPr lang="fr-FR" dirty="0"/>
              <a:t> » </a:t>
            </a:r>
          </a:p>
        </p:txBody>
      </p:sp>
    </p:spTree>
    <p:extLst>
      <p:ext uri="{BB962C8B-B14F-4D97-AF65-F5344CB8AC3E}">
        <p14:creationId xmlns:p14="http://schemas.microsoft.com/office/powerpoint/2010/main" val="174760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FFF20A-A8BE-0CAF-46B1-1F20F1919CBD}"/>
              </a:ext>
            </a:extLst>
          </p:cNvPr>
          <p:cNvSpPr/>
          <p:nvPr/>
        </p:nvSpPr>
        <p:spPr>
          <a:xfrm>
            <a:off x="206829" y="261256"/>
            <a:ext cx="11658600" cy="64334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453E47-7DD2-088D-73BA-636445134309}"/>
              </a:ext>
            </a:extLst>
          </p:cNvPr>
          <p:cNvCxnSpPr/>
          <p:nvPr/>
        </p:nvCxnSpPr>
        <p:spPr>
          <a:xfrm>
            <a:off x="206829" y="1469571"/>
            <a:ext cx="116694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D492F0-572F-2311-C4D5-7F9D6CB3135F}"/>
              </a:ext>
            </a:extLst>
          </p:cNvPr>
          <p:cNvCxnSpPr>
            <a:cxnSpLocks/>
          </p:cNvCxnSpPr>
          <p:nvPr/>
        </p:nvCxnSpPr>
        <p:spPr>
          <a:xfrm>
            <a:off x="1741714" y="261257"/>
            <a:ext cx="0" cy="5742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167D1E-CFA6-5AC9-37F6-825B91E39195}"/>
              </a:ext>
            </a:extLst>
          </p:cNvPr>
          <p:cNvSpPr txBox="1"/>
          <p:nvPr/>
        </p:nvSpPr>
        <p:spPr>
          <a:xfrm>
            <a:off x="250372" y="335227"/>
            <a:ext cx="15359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Point de départ de la course</a:t>
            </a:r>
            <a:endParaRPr lang="en-GB" sz="9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53CED-4F4D-4CFB-2A8D-B89947FA8AF0}"/>
              </a:ext>
            </a:extLst>
          </p:cNvPr>
          <p:cNvSpPr txBox="1"/>
          <p:nvPr/>
        </p:nvSpPr>
        <p:spPr>
          <a:xfrm>
            <a:off x="286423" y="1553272"/>
            <a:ext cx="1478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Conditions de la montagne</a:t>
            </a:r>
            <a:endParaRPr lang="en-GB" sz="9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3A269D-EAFE-7ABB-B8DD-799CD7832831}"/>
              </a:ext>
            </a:extLst>
          </p:cNvPr>
          <p:cNvCxnSpPr>
            <a:cxnSpLocks/>
          </p:cNvCxnSpPr>
          <p:nvPr/>
        </p:nvCxnSpPr>
        <p:spPr>
          <a:xfrm>
            <a:off x="214994" y="3371849"/>
            <a:ext cx="15457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AEB472-E483-9978-CCCE-13CAF6810457}"/>
              </a:ext>
            </a:extLst>
          </p:cNvPr>
          <p:cNvCxnSpPr>
            <a:cxnSpLocks/>
          </p:cNvCxnSpPr>
          <p:nvPr/>
        </p:nvCxnSpPr>
        <p:spPr>
          <a:xfrm>
            <a:off x="195944" y="3901166"/>
            <a:ext cx="15457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D6960B-6AEA-0ADB-C327-8FEC0C8E0D39}"/>
              </a:ext>
            </a:extLst>
          </p:cNvPr>
          <p:cNvCxnSpPr>
            <a:cxnSpLocks/>
          </p:cNvCxnSpPr>
          <p:nvPr/>
        </p:nvCxnSpPr>
        <p:spPr>
          <a:xfrm>
            <a:off x="195944" y="4452255"/>
            <a:ext cx="15457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02F30B-37A9-7B09-AC68-58A02AB84611}"/>
              </a:ext>
            </a:extLst>
          </p:cNvPr>
          <p:cNvCxnSpPr>
            <a:cxnSpLocks/>
          </p:cNvCxnSpPr>
          <p:nvPr/>
        </p:nvCxnSpPr>
        <p:spPr>
          <a:xfrm>
            <a:off x="195944" y="5421083"/>
            <a:ext cx="15457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F8CDE1-2102-8789-3E78-16B6A5E1BDD6}"/>
              </a:ext>
            </a:extLst>
          </p:cNvPr>
          <p:cNvCxnSpPr>
            <a:cxnSpLocks/>
          </p:cNvCxnSpPr>
          <p:nvPr/>
        </p:nvCxnSpPr>
        <p:spPr>
          <a:xfrm>
            <a:off x="250372" y="5976254"/>
            <a:ext cx="9492342" cy="15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9CA280-FDFE-CD2A-E998-4E24232EE99B}"/>
              </a:ext>
            </a:extLst>
          </p:cNvPr>
          <p:cNvCxnSpPr/>
          <p:nvPr/>
        </p:nvCxnSpPr>
        <p:spPr>
          <a:xfrm>
            <a:off x="3444296" y="261257"/>
            <a:ext cx="0" cy="1208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1AC52A-D6FF-5379-CEF8-3685E98CFA49}"/>
              </a:ext>
            </a:extLst>
          </p:cNvPr>
          <p:cNvCxnSpPr/>
          <p:nvPr/>
        </p:nvCxnSpPr>
        <p:spPr>
          <a:xfrm>
            <a:off x="4887685" y="261257"/>
            <a:ext cx="0" cy="1208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A05A25-7336-F0C6-7E23-1ECED75BCF1A}"/>
              </a:ext>
            </a:extLst>
          </p:cNvPr>
          <p:cNvCxnSpPr/>
          <p:nvPr/>
        </p:nvCxnSpPr>
        <p:spPr>
          <a:xfrm>
            <a:off x="7620000" y="261257"/>
            <a:ext cx="0" cy="1208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E64BC0-04B7-2A3C-954A-B54ADA55C0C4}"/>
              </a:ext>
            </a:extLst>
          </p:cNvPr>
          <p:cNvCxnSpPr>
            <a:cxnSpLocks/>
          </p:cNvCxnSpPr>
          <p:nvPr/>
        </p:nvCxnSpPr>
        <p:spPr>
          <a:xfrm>
            <a:off x="9742714" y="261257"/>
            <a:ext cx="0" cy="64334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01E7045-BC36-DC3C-740F-2D400F37AABB}"/>
              </a:ext>
            </a:extLst>
          </p:cNvPr>
          <p:cNvSpPr txBox="1"/>
          <p:nvPr/>
        </p:nvSpPr>
        <p:spPr>
          <a:xfrm>
            <a:off x="596793" y="3415637"/>
            <a:ext cx="9044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Autre vigilance</a:t>
            </a:r>
            <a:endParaRPr lang="en-GB" sz="9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7192EA-AE54-52DA-A2AA-1B9CB87A7F99}"/>
              </a:ext>
            </a:extLst>
          </p:cNvPr>
          <p:cNvSpPr txBox="1"/>
          <p:nvPr/>
        </p:nvSpPr>
        <p:spPr>
          <a:xfrm>
            <a:off x="392990" y="4484911"/>
            <a:ext cx="10550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Points de décision</a:t>
            </a:r>
            <a:endParaRPr lang="en-GB" sz="9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2D8C3B-484E-BB20-0494-0CE7D4A196EC}"/>
              </a:ext>
            </a:extLst>
          </p:cNvPr>
          <p:cNvSpPr txBox="1"/>
          <p:nvPr/>
        </p:nvSpPr>
        <p:spPr>
          <a:xfrm>
            <a:off x="374965" y="5398192"/>
            <a:ext cx="11528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Dénivelé et horaires</a:t>
            </a:r>
            <a:endParaRPr lang="en-GB" sz="9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1C95BE-010A-1C44-0E91-DEEA11C19023}"/>
              </a:ext>
            </a:extLst>
          </p:cNvPr>
          <p:cNvSpPr txBox="1"/>
          <p:nvPr/>
        </p:nvSpPr>
        <p:spPr>
          <a:xfrm>
            <a:off x="482493" y="3953114"/>
            <a:ext cx="8739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Fréquentation</a:t>
            </a:r>
            <a:endParaRPr lang="en-GB" sz="9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73C217-BB0B-E0A5-8EA5-B0DC27A9E556}"/>
              </a:ext>
            </a:extLst>
          </p:cNvPr>
          <p:cNvSpPr txBox="1"/>
          <p:nvPr/>
        </p:nvSpPr>
        <p:spPr>
          <a:xfrm>
            <a:off x="333041" y="5993690"/>
            <a:ext cx="13260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Organisation matérielle</a:t>
            </a:r>
            <a:endParaRPr lang="en-GB" sz="9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2BE2AC-AA3A-6B41-9C18-CEEABFA77392}"/>
              </a:ext>
            </a:extLst>
          </p:cNvPr>
          <p:cNvSpPr txBox="1"/>
          <p:nvPr/>
        </p:nvSpPr>
        <p:spPr>
          <a:xfrm>
            <a:off x="5438448" y="6017847"/>
            <a:ext cx="6575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Transport</a:t>
            </a:r>
            <a:endParaRPr lang="en-GB" sz="900" b="1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91D5829-5865-9BC6-C772-4E496D8023B2}"/>
              </a:ext>
            </a:extLst>
          </p:cNvPr>
          <p:cNvCxnSpPr>
            <a:cxnSpLocks/>
          </p:cNvCxnSpPr>
          <p:nvPr/>
        </p:nvCxnSpPr>
        <p:spPr>
          <a:xfrm>
            <a:off x="5340803" y="5983860"/>
            <a:ext cx="0" cy="718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D259991-9728-B4A4-CBB4-6F9BBDBAFE8F}"/>
              </a:ext>
            </a:extLst>
          </p:cNvPr>
          <p:cNvSpPr txBox="1"/>
          <p:nvPr/>
        </p:nvSpPr>
        <p:spPr>
          <a:xfrm>
            <a:off x="1976269" y="335227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/>
              <a:t>Topo en bref</a:t>
            </a:r>
          </a:p>
          <a:p>
            <a:pPr algn="ctr"/>
            <a:r>
              <a:rPr lang="fr-FR" sz="900" b="1" dirty="0"/>
              <a:t>(cotation, enneigement)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5C7C36-7B7D-703E-41A7-BC501A04F413}"/>
              </a:ext>
            </a:extLst>
          </p:cNvPr>
          <p:cNvSpPr txBox="1"/>
          <p:nvPr/>
        </p:nvSpPr>
        <p:spPr>
          <a:xfrm>
            <a:off x="3864428" y="335227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Météo</a:t>
            </a:r>
            <a:endParaRPr lang="en-GB" sz="9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E08119-AC5F-2AE9-0A09-E1703829F097}"/>
              </a:ext>
            </a:extLst>
          </p:cNvPr>
          <p:cNvSpPr txBox="1"/>
          <p:nvPr/>
        </p:nvSpPr>
        <p:spPr>
          <a:xfrm>
            <a:off x="5693182" y="271426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/>
              <a:t>Nature du projet</a:t>
            </a:r>
          </a:p>
          <a:p>
            <a:pPr algn="ctr"/>
            <a:r>
              <a:rPr lang="fr-FR" sz="900" b="1" dirty="0"/>
              <a:t>(nom de la course)</a:t>
            </a:r>
            <a:endParaRPr lang="en-GB" sz="9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8B28A0-1E12-7157-3BCD-4CDCD1857095}"/>
              </a:ext>
            </a:extLst>
          </p:cNvPr>
          <p:cNvSpPr txBox="1"/>
          <p:nvPr/>
        </p:nvSpPr>
        <p:spPr>
          <a:xfrm>
            <a:off x="8023302" y="271426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/>
              <a:t>Objectifs</a:t>
            </a:r>
          </a:p>
          <a:p>
            <a:pPr algn="ctr"/>
            <a:r>
              <a:rPr lang="fr-FR" sz="900" b="1" dirty="0"/>
              <a:t>(posture du leader)</a:t>
            </a:r>
            <a:endParaRPr lang="en-GB" sz="9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5B181B-A2FA-B6AC-F856-9821AFD7462F}"/>
              </a:ext>
            </a:extLst>
          </p:cNvPr>
          <p:cNvSpPr txBox="1"/>
          <p:nvPr/>
        </p:nvSpPr>
        <p:spPr>
          <a:xfrm>
            <a:off x="10342250" y="281917"/>
            <a:ext cx="9236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/>
              <a:t>Biais cognitifs ?</a:t>
            </a:r>
            <a:endParaRPr lang="en-GB" sz="9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ADC2A6-0126-D3FC-182A-F06D0DC86396}"/>
              </a:ext>
            </a:extLst>
          </p:cNvPr>
          <p:cNvSpPr txBox="1"/>
          <p:nvPr/>
        </p:nvSpPr>
        <p:spPr>
          <a:xfrm>
            <a:off x="9945510" y="1510503"/>
            <a:ext cx="171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/>
              <a:t>Membres de la course</a:t>
            </a:r>
          </a:p>
          <a:p>
            <a:pPr algn="ctr"/>
            <a:r>
              <a:rPr lang="fr-FR" sz="900" b="1" dirty="0"/>
              <a:t>(Expérience, acquis et attentes)</a:t>
            </a:r>
            <a:endParaRPr lang="en-GB" sz="9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DF1E0-C200-AA11-1D85-DA148742E62D}"/>
              </a:ext>
            </a:extLst>
          </p:cNvPr>
          <p:cNvSpPr txBox="1"/>
          <p:nvPr/>
        </p:nvSpPr>
        <p:spPr>
          <a:xfrm>
            <a:off x="9787060" y="1920766"/>
            <a:ext cx="1702710" cy="30008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700" b="1" dirty="0"/>
              <a:t>David</a:t>
            </a:r>
          </a:p>
          <a:p>
            <a:r>
              <a:rPr lang="fr-FR" sz="700" dirty="0"/>
              <a:t>Lieu : Crolles</a:t>
            </a:r>
          </a:p>
          <a:p>
            <a:r>
              <a:rPr lang="fr-FR" sz="700" dirty="0"/>
              <a:t>Si pb: épouse 06 21 08 43 54</a:t>
            </a:r>
          </a:p>
          <a:p>
            <a:r>
              <a:rPr lang="fr-FR" sz="700" dirty="0"/>
              <a:t>Ski +++  Phys++ </a:t>
            </a:r>
            <a:r>
              <a:rPr lang="fr-FR" sz="700" dirty="0" err="1"/>
              <a:t>Exp</a:t>
            </a:r>
            <a:r>
              <a:rPr lang="fr-FR" sz="700" dirty="0"/>
              <a:t> ++</a:t>
            </a:r>
            <a:endParaRPr lang="fr-FR" sz="700" dirty="0">
              <a:ea typeface="Calibri"/>
              <a:cs typeface="Calibri"/>
            </a:endParaRPr>
          </a:p>
          <a:p>
            <a:r>
              <a:rPr lang="fr-FR" sz="700" dirty="0"/>
              <a:t>Inquiétudes: </a:t>
            </a:r>
          </a:p>
          <a:p>
            <a:r>
              <a:rPr lang="fr-FR" sz="700" dirty="0"/>
              <a:t>Attentes: faire progresser les participants</a:t>
            </a:r>
          </a:p>
          <a:p>
            <a:endParaRPr lang="fr-FR" sz="700" dirty="0"/>
          </a:p>
          <a:p>
            <a:r>
              <a:rPr lang="fr-FR" sz="700" b="1" dirty="0">
                <a:ea typeface="Calibri"/>
                <a:cs typeface="Calibri"/>
              </a:rPr>
              <a:t>Cécile</a:t>
            </a:r>
            <a:endParaRPr lang="en-US" sz="700" dirty="0">
              <a:ea typeface="Calibri"/>
              <a:cs typeface="Calibri"/>
            </a:endParaRPr>
          </a:p>
          <a:p>
            <a:r>
              <a:rPr lang="en-GB" sz="700" dirty="0">
                <a:ea typeface="Calibri"/>
                <a:cs typeface="Calibri"/>
              </a:rPr>
              <a:t>Lieu: </a:t>
            </a:r>
            <a:r>
              <a:rPr lang="en-GB" sz="700" dirty="0" err="1">
                <a:ea typeface="Calibri"/>
                <a:cs typeface="Calibri"/>
              </a:rPr>
              <a:t>Sapey</a:t>
            </a:r>
            <a:endParaRPr lang="en-GB" sz="700" dirty="0">
              <a:ea typeface="Calibri"/>
              <a:cs typeface="Calibri"/>
            </a:endParaRPr>
          </a:p>
          <a:p>
            <a:r>
              <a:rPr lang="en-GB" sz="700" dirty="0">
                <a:ea typeface="Calibri"/>
                <a:cs typeface="Calibri"/>
              </a:rPr>
              <a:t>Si pb www: xxx</a:t>
            </a:r>
            <a:endParaRPr lang="en-US" sz="700" dirty="0">
              <a:ea typeface="Calibri"/>
              <a:cs typeface="Calibri"/>
            </a:endParaRPr>
          </a:p>
          <a:p>
            <a:r>
              <a:rPr lang="en-GB" sz="700" dirty="0">
                <a:ea typeface="Calibri"/>
                <a:cs typeface="Calibri"/>
              </a:rPr>
              <a:t>Ski +++ Phys: + Exp: +</a:t>
            </a:r>
            <a:endParaRPr lang="en-US" sz="700" dirty="0">
              <a:ea typeface="Calibri"/>
              <a:cs typeface="Calibri"/>
            </a:endParaRPr>
          </a:p>
          <a:p>
            <a:r>
              <a:rPr lang="en-GB" sz="700" dirty="0" err="1">
                <a:ea typeface="Calibri"/>
                <a:cs typeface="Calibri"/>
              </a:rPr>
              <a:t>Inquiétudes</a:t>
            </a:r>
            <a:r>
              <a:rPr lang="en-GB" sz="700" dirty="0">
                <a:ea typeface="Calibri"/>
                <a:cs typeface="Calibri"/>
              </a:rPr>
              <a:t>: 1000m</a:t>
            </a:r>
            <a:endParaRPr lang="en-US" sz="700" dirty="0">
              <a:ea typeface="Calibri"/>
              <a:cs typeface="Calibri"/>
            </a:endParaRPr>
          </a:p>
          <a:p>
            <a:r>
              <a:rPr lang="fr-FR" sz="700" dirty="0">
                <a:ea typeface="Calibri"/>
                <a:cs typeface="Calibri"/>
              </a:rPr>
              <a:t>Attentes: bonne neige</a:t>
            </a:r>
            <a:endParaRPr lang="en-US" sz="700" dirty="0">
              <a:ea typeface="Calibri"/>
              <a:cs typeface="Calibri"/>
            </a:endParaRPr>
          </a:p>
          <a:p>
            <a:endParaRPr lang="en-GB" sz="700" dirty="0">
              <a:ea typeface="Calibri"/>
              <a:cs typeface="Calibri"/>
            </a:endParaRPr>
          </a:p>
          <a:p>
            <a:r>
              <a:rPr lang="fr-FR" sz="700" b="1" dirty="0">
                <a:ea typeface="Calibri"/>
                <a:cs typeface="Calibri"/>
              </a:rPr>
              <a:t>Franck</a:t>
            </a:r>
            <a:endParaRPr lang="en-US" sz="700" dirty="0" err="1">
              <a:ea typeface="Calibri"/>
              <a:cs typeface="Calibri"/>
            </a:endParaRPr>
          </a:p>
          <a:p>
            <a:r>
              <a:rPr lang="fr-FR" sz="700" dirty="0">
                <a:ea typeface="Calibri"/>
                <a:cs typeface="Calibri"/>
              </a:rPr>
              <a:t>Lieu : xxx</a:t>
            </a:r>
            <a:endParaRPr lang="en-US" sz="700" dirty="0">
              <a:ea typeface="Calibri"/>
              <a:cs typeface="Calibri"/>
            </a:endParaRPr>
          </a:p>
          <a:p>
            <a:r>
              <a:rPr lang="fr-FR" sz="700" dirty="0">
                <a:ea typeface="Calibri"/>
                <a:cs typeface="Calibri"/>
              </a:rPr>
              <a:t>Si pb: xxx</a:t>
            </a:r>
            <a:endParaRPr lang="en-US" sz="700" dirty="0">
              <a:ea typeface="Calibri"/>
              <a:cs typeface="Calibri"/>
            </a:endParaRPr>
          </a:p>
          <a:p>
            <a:r>
              <a:rPr lang="fr-FR" sz="700" dirty="0">
                <a:ea typeface="Calibri"/>
                <a:cs typeface="Calibri"/>
              </a:rPr>
              <a:t>Ski +  Phys+ </a:t>
            </a:r>
            <a:r>
              <a:rPr lang="fr-FR" sz="700" dirty="0" err="1">
                <a:ea typeface="Calibri"/>
                <a:cs typeface="Calibri"/>
              </a:rPr>
              <a:t>Exp</a:t>
            </a:r>
            <a:r>
              <a:rPr lang="fr-FR" sz="700" dirty="0">
                <a:ea typeface="Calibri"/>
                <a:cs typeface="Calibri"/>
              </a:rPr>
              <a:t> +</a:t>
            </a:r>
            <a:endParaRPr lang="en-US" sz="700" dirty="0">
              <a:ea typeface="Calibri"/>
              <a:cs typeface="Calibri"/>
            </a:endParaRPr>
          </a:p>
          <a:p>
            <a:r>
              <a:rPr lang="fr-FR" sz="700" dirty="0">
                <a:ea typeface="Calibri"/>
                <a:cs typeface="Calibri"/>
              </a:rPr>
              <a:t>Inquiétudes: </a:t>
            </a:r>
            <a:endParaRPr lang="en-US" sz="700" dirty="0">
              <a:ea typeface="Calibri"/>
              <a:cs typeface="Calibri"/>
            </a:endParaRPr>
          </a:p>
          <a:p>
            <a:r>
              <a:rPr lang="fr-FR" sz="700" dirty="0">
                <a:ea typeface="Calibri"/>
                <a:cs typeface="Calibri"/>
              </a:rPr>
              <a:t>Attentes: </a:t>
            </a:r>
            <a:r>
              <a:rPr lang="fr-FR" sz="700">
                <a:ea typeface="Calibri"/>
                <a:cs typeface="Calibri"/>
              </a:rPr>
              <a:t>bonne neige</a:t>
            </a:r>
            <a:endParaRPr lang="en-US" sz="700" dirty="0">
              <a:ea typeface="Calibri"/>
              <a:cs typeface="Calibri"/>
            </a:endParaRPr>
          </a:p>
          <a:p>
            <a:endParaRPr lang="en-GB" sz="700" dirty="0">
              <a:ea typeface="Calibri"/>
              <a:cs typeface="Calibri"/>
            </a:endParaRPr>
          </a:p>
          <a:p>
            <a:r>
              <a:rPr lang="fr-FR" sz="700" b="1" dirty="0">
                <a:ea typeface="Calibri"/>
                <a:cs typeface="Calibri"/>
              </a:rPr>
              <a:t>David</a:t>
            </a:r>
            <a:endParaRPr lang="en-US" sz="700" dirty="0">
              <a:ea typeface="Calibri"/>
              <a:cs typeface="Calibri"/>
            </a:endParaRPr>
          </a:p>
          <a:p>
            <a:r>
              <a:rPr lang="fr-FR" sz="700" dirty="0">
                <a:ea typeface="Calibri"/>
                <a:cs typeface="Calibri"/>
              </a:rPr>
              <a:t>Lieu : cc</a:t>
            </a:r>
            <a:endParaRPr lang="en-US" sz="700" dirty="0">
              <a:ea typeface="Calibri"/>
              <a:cs typeface="Calibri"/>
            </a:endParaRPr>
          </a:p>
          <a:p>
            <a:r>
              <a:rPr lang="fr-FR" sz="700" dirty="0">
                <a:ea typeface="Calibri"/>
                <a:cs typeface="Calibri"/>
              </a:rPr>
              <a:t>Si pb: xxx</a:t>
            </a:r>
            <a:endParaRPr lang="en-US" sz="700" dirty="0">
              <a:ea typeface="Calibri"/>
              <a:cs typeface="Calibri"/>
            </a:endParaRPr>
          </a:p>
          <a:p>
            <a:r>
              <a:rPr lang="fr-FR" sz="700" dirty="0">
                <a:ea typeface="Calibri"/>
                <a:cs typeface="Calibri"/>
              </a:rPr>
              <a:t>Ski ++  Phys+ </a:t>
            </a:r>
            <a:r>
              <a:rPr lang="fr-FR" sz="700" dirty="0" err="1">
                <a:ea typeface="Calibri"/>
                <a:cs typeface="Calibri"/>
              </a:rPr>
              <a:t>Exp</a:t>
            </a:r>
            <a:r>
              <a:rPr lang="fr-FR" sz="700" dirty="0">
                <a:ea typeface="Calibri"/>
                <a:cs typeface="Calibri"/>
              </a:rPr>
              <a:t> +</a:t>
            </a:r>
            <a:endParaRPr lang="en-US" sz="700" dirty="0">
              <a:ea typeface="Calibri"/>
              <a:cs typeface="Calibri"/>
            </a:endParaRPr>
          </a:p>
          <a:p>
            <a:r>
              <a:rPr lang="fr-FR" sz="700" dirty="0">
                <a:ea typeface="Calibri"/>
                <a:cs typeface="Calibri"/>
              </a:rPr>
              <a:t>Inquiétudes: </a:t>
            </a:r>
            <a:endParaRPr lang="en-US" sz="700" dirty="0">
              <a:ea typeface="Calibri"/>
              <a:cs typeface="Calibri"/>
            </a:endParaRPr>
          </a:p>
          <a:p>
            <a:r>
              <a:rPr lang="fr-FR" sz="700" dirty="0">
                <a:ea typeface="Calibri"/>
                <a:cs typeface="Calibri"/>
              </a:rPr>
              <a:t>Attentes: </a:t>
            </a:r>
            <a:endParaRPr lang="en-US" sz="700" dirty="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CB0979-B4AE-A0E8-12F7-6C97B768875F}"/>
              </a:ext>
            </a:extLst>
          </p:cNvPr>
          <p:cNvSpPr txBox="1"/>
          <p:nvPr/>
        </p:nvSpPr>
        <p:spPr>
          <a:xfrm>
            <a:off x="9827923" y="474890"/>
            <a:ext cx="158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Habitude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Obstination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Séduction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Halo d’Expert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Interaction sociale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Sensation de rareté</a:t>
            </a:r>
            <a:endParaRPr lang="en-GB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770A3-90FE-7AEF-CAE8-3616A3BB9666}"/>
              </a:ext>
            </a:extLst>
          </p:cNvPr>
          <p:cNvSpPr txBox="1"/>
          <p:nvPr/>
        </p:nvSpPr>
        <p:spPr>
          <a:xfrm>
            <a:off x="3462807" y="512750"/>
            <a:ext cx="158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Ensoleillement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visibilité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Vent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Evolutions prévues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2A0F4-8A2C-D013-406B-2E12E883AC16}"/>
              </a:ext>
            </a:extLst>
          </p:cNvPr>
          <p:cNvSpPr txBox="1"/>
          <p:nvPr/>
        </p:nvSpPr>
        <p:spPr>
          <a:xfrm>
            <a:off x="250372" y="1780197"/>
            <a:ext cx="158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Skiabilité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Qualité neige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Chute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900" dirty="0"/>
              <a:t>Réseau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27BC99-AADC-B41D-78DA-D6B577135644}"/>
              </a:ext>
            </a:extLst>
          </p:cNvPr>
          <p:cNvSpPr txBox="1"/>
          <p:nvPr/>
        </p:nvSpPr>
        <p:spPr>
          <a:xfrm>
            <a:off x="372601" y="6194092"/>
            <a:ext cx="158621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/>
              <a:t>Collectif</a:t>
            </a:r>
          </a:p>
          <a:p>
            <a:r>
              <a:rPr lang="fr-FR" sz="900" dirty="0">
                <a:ea typeface="Calibri"/>
                <a:cs typeface="Calibri"/>
              </a:rPr>
              <a:t>RAS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B0BAB4-D8FF-04B0-872A-943085D91155}"/>
              </a:ext>
            </a:extLst>
          </p:cNvPr>
          <p:cNvSpPr txBox="1"/>
          <p:nvPr/>
        </p:nvSpPr>
        <p:spPr>
          <a:xfrm>
            <a:off x="2107291" y="6194092"/>
            <a:ext cx="158621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/>
              <a:t>Individuel</a:t>
            </a:r>
          </a:p>
          <a:p>
            <a:r>
              <a:rPr lang="fr-FR" sz="900" dirty="0">
                <a:ea typeface="Calibri"/>
                <a:cs typeface="Calibri"/>
              </a:rPr>
              <a:t>DVA+ Pelle + Sonde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5A43A2-7C19-1A65-B5D1-429C487C9939}"/>
              </a:ext>
            </a:extLst>
          </p:cNvPr>
          <p:cNvSpPr txBox="1"/>
          <p:nvPr/>
        </p:nvSpPr>
        <p:spPr>
          <a:xfrm>
            <a:off x="329081" y="703249"/>
            <a:ext cx="1586211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900" dirty="0"/>
              <a:t>xxx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7C0B65-8F70-FF46-8D6A-285D72654CA5}"/>
              </a:ext>
            </a:extLst>
          </p:cNvPr>
          <p:cNvSpPr txBox="1"/>
          <p:nvPr/>
        </p:nvSpPr>
        <p:spPr>
          <a:xfrm>
            <a:off x="1843556" y="750874"/>
            <a:ext cx="158621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900" dirty="0">
                <a:ea typeface="Calibri" panose="020F0502020204030204"/>
                <a:cs typeface="Calibri" panose="020F0502020204030204"/>
              </a:rPr>
              <a:t>2.3 / E1</a:t>
            </a:r>
            <a:endParaRPr lang="en-US" dirty="0"/>
          </a:p>
          <a:p>
            <a:r>
              <a:rPr lang="fr-FR" sz="900" dirty="0">
                <a:ea typeface="Calibri" panose="020F0502020204030204"/>
                <a:cs typeface="Calibri" panose="020F0502020204030204"/>
              </a:rPr>
              <a:t>Facile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FC0361-926C-2A73-9863-770A5BD3134B}"/>
              </a:ext>
            </a:extLst>
          </p:cNvPr>
          <p:cNvSpPr txBox="1"/>
          <p:nvPr/>
        </p:nvSpPr>
        <p:spPr>
          <a:xfrm>
            <a:off x="5043956" y="684199"/>
            <a:ext cx="1586211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900" dirty="0"/>
              <a:t>xxx</a:t>
            </a:r>
            <a:endParaRPr lang="en-US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45EEAD-8C01-16EB-9ACA-7DB44F590529}"/>
              </a:ext>
            </a:extLst>
          </p:cNvPr>
          <p:cNvSpPr txBox="1"/>
          <p:nvPr/>
        </p:nvSpPr>
        <p:spPr>
          <a:xfrm>
            <a:off x="7872881" y="684199"/>
            <a:ext cx="1586211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900" dirty="0"/>
              <a:t>Vous faire progresser en sécurité.</a:t>
            </a:r>
          </a:p>
          <a:p>
            <a:r>
              <a:rPr lang="fr-FR" sz="900" dirty="0">
                <a:ea typeface="Calibri"/>
                <a:cs typeface="Calibri"/>
              </a:rPr>
              <a:t>Sortie cool la 1ere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5AF5F6-0D30-3E7B-7E77-E6F66D9CB290}"/>
              </a:ext>
            </a:extLst>
          </p:cNvPr>
          <p:cNvSpPr txBox="1"/>
          <p:nvPr/>
        </p:nvSpPr>
        <p:spPr>
          <a:xfrm>
            <a:off x="290981" y="4179874"/>
            <a:ext cx="1586211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900" dirty="0"/>
              <a:t>xx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EB85D1-2394-2AEC-C4A0-66082C0C9347}"/>
              </a:ext>
            </a:extLst>
          </p:cNvPr>
          <p:cNvSpPr txBox="1"/>
          <p:nvPr/>
        </p:nvSpPr>
        <p:spPr>
          <a:xfrm>
            <a:off x="329081" y="4751374"/>
            <a:ext cx="158621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900" dirty="0"/>
              <a:t>xx</a:t>
            </a:r>
            <a:endParaRPr lang="fr-FR" sz="900" dirty="0">
              <a:ea typeface="Calibri" panose="020F0502020204030204"/>
              <a:cs typeface="Calibri" panose="020F0502020204030204"/>
            </a:endParaRPr>
          </a:p>
          <a:p>
            <a:endParaRPr lang="fr-FR" sz="9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2EFF59-5B4C-D081-1B14-D06319E8A574}"/>
              </a:ext>
            </a:extLst>
          </p:cNvPr>
          <p:cNvSpPr txBox="1"/>
          <p:nvPr/>
        </p:nvSpPr>
        <p:spPr>
          <a:xfrm>
            <a:off x="290981" y="5560999"/>
            <a:ext cx="158621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900" dirty="0">
                <a:ea typeface="Calibri" panose="020F0502020204030204"/>
                <a:cs typeface="Calibri" panose="020F0502020204030204"/>
              </a:rPr>
              <a:t>850 D+</a:t>
            </a:r>
          </a:p>
          <a:p>
            <a:r>
              <a:rPr lang="fr-FR" sz="900" dirty="0">
                <a:ea typeface="Calibri" panose="020F0502020204030204"/>
                <a:cs typeface="Calibri" panose="020F0502020204030204"/>
              </a:rPr>
              <a:t>4H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BBF221D-CF08-AB82-4087-D2811EBF2E91}"/>
              </a:ext>
            </a:extLst>
          </p:cNvPr>
          <p:cNvSpPr txBox="1"/>
          <p:nvPr/>
        </p:nvSpPr>
        <p:spPr>
          <a:xfrm>
            <a:off x="290981" y="3675049"/>
            <a:ext cx="1586211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900" dirty="0"/>
              <a:t>RAS</a:t>
            </a:r>
            <a:endParaRPr lang="en-US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72F13FD2-F890-7C20-ED92-84D163BC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335" y="1533372"/>
            <a:ext cx="2786293" cy="4352884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096DE08-59AE-0F2D-8622-400A6A22F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961" y="1521214"/>
            <a:ext cx="5326361" cy="340037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49CB2C3-50C9-B644-9027-38F17644407C}"/>
              </a:ext>
            </a:extLst>
          </p:cNvPr>
          <p:cNvSpPr/>
          <p:nvPr/>
        </p:nvSpPr>
        <p:spPr>
          <a:xfrm>
            <a:off x="7476565" y="5733826"/>
            <a:ext cx="3913447" cy="718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 David Ravier</a:t>
            </a:r>
          </a:p>
        </p:txBody>
      </p:sp>
    </p:spTree>
    <p:extLst>
      <p:ext uri="{BB962C8B-B14F-4D97-AF65-F5344CB8AC3E}">
        <p14:creationId xmlns:p14="http://schemas.microsoft.com/office/powerpoint/2010/main" val="1611926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F677-49F5-244D-A02F-8089253C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Inconvénients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B2837-221D-8D4F-A5D8-7DE0CF697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27485" cy="38893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Chronophage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Demande un certain investissement des participants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Temps dispo, utilisation </a:t>
            </a:r>
            <a:r>
              <a:rPr lang="fr-FR" dirty="0" err="1"/>
              <a:t>carto</a:t>
            </a:r>
            <a:r>
              <a:rPr lang="fr-FR" dirty="0"/>
              <a:t>, implication.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Et une volonté de faire ensemble du leader !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Attention, ce n’est pas une méthode d’évaluation du risque nivo 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Mais complémentaire avec DMCR, CRISTAL, …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028700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970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91651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/>
              <a:t>CSV - Introduction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360511" cy="3348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lnSpc>
                <a:spcPct val="120000"/>
              </a:lnSpc>
              <a:spcBef>
                <a:spcPts val="1200"/>
              </a:spcBef>
              <a:buSzPct val="69498"/>
              <a:buNone/>
            </a:pPr>
            <a:r>
              <a:rPr lang="fr-FR" dirty="0"/>
              <a:t>Le « </a:t>
            </a:r>
            <a:r>
              <a:rPr lang="fr-FR" dirty="0" err="1"/>
              <a:t>Gribouillon</a:t>
            </a:r>
            <a:r>
              <a:rPr lang="fr-FR" dirty="0"/>
              <a:t> » que le guide Paulo </a:t>
            </a:r>
            <a:r>
              <a:rPr lang="fr-FR" dirty="0" err="1"/>
              <a:t>Grobel</a:t>
            </a:r>
            <a:r>
              <a:rPr lang="fr-FR" dirty="0"/>
              <a:t> propose en 2021 devient </a:t>
            </a:r>
          </a:p>
          <a:p>
            <a:pPr marL="114300" indent="0">
              <a:lnSpc>
                <a:spcPct val="120000"/>
              </a:lnSpc>
              <a:spcBef>
                <a:spcPts val="1200"/>
              </a:spcBef>
              <a:buSzPct val="69498"/>
              <a:buNone/>
            </a:pPr>
            <a:endParaRPr lang="fr-FR" dirty="0"/>
          </a:p>
          <a:p>
            <a:pPr marL="114300" indent="0">
              <a:lnSpc>
                <a:spcPct val="120000"/>
              </a:lnSpc>
              <a:spcBef>
                <a:spcPts val="1200"/>
              </a:spcBef>
              <a:buSzPct val="69498"/>
              <a:buNone/>
            </a:pPr>
            <a:r>
              <a:rPr lang="fr-FR" sz="3600" b="1" dirty="0"/>
              <a:t>Cartographie Systémique des Vigilances (CSV).</a:t>
            </a:r>
          </a:p>
          <a:p>
            <a:pPr marL="114300" indent="0">
              <a:lnSpc>
                <a:spcPct val="120000"/>
              </a:lnSpc>
              <a:spcBef>
                <a:spcPts val="1200"/>
              </a:spcBef>
              <a:buSzPct val="69498"/>
              <a:buNone/>
            </a:pPr>
            <a:endParaRPr lang="fr-FR" sz="3600" b="1" dirty="0"/>
          </a:p>
          <a:p>
            <a:pPr marL="114300" indent="0">
              <a:lnSpc>
                <a:spcPct val="120000"/>
              </a:lnSpc>
              <a:spcBef>
                <a:spcPts val="1200"/>
              </a:spcBef>
              <a:buSzPct val="69498"/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4641-5EED-EB4A-80B2-2D5C2BC1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Références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C8869-E46B-B947-B049-F8C5BD666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FR" dirty="0"/>
              <a:t>Pour aller plus loin :</a:t>
            </a:r>
          </a:p>
          <a:p>
            <a:pPr marL="114300" indent="0">
              <a:buNone/>
            </a:pPr>
            <a:endParaRPr lang="fr-FR" dirty="0"/>
          </a:p>
          <a:p>
            <a:pPr marL="114300" indent="0" algn="ctr">
              <a:buNone/>
            </a:pPr>
            <a:r>
              <a:rPr lang="fr-FR" dirty="0"/>
              <a:t>www.csv-news.com</a:t>
            </a:r>
          </a:p>
          <a:p>
            <a:pPr marL="114300" indent="0">
              <a:buNone/>
            </a:pPr>
            <a:endParaRPr lang="fr-FR" dirty="0"/>
          </a:p>
          <a:p>
            <a:pPr marL="114300" indent="0" algn="ctr">
              <a:buNone/>
            </a:pPr>
            <a:r>
              <a:rPr lang="fr-FR" dirty="0" err="1"/>
              <a:t>www.paulogrobel.com</a:t>
            </a:r>
            <a:r>
              <a:rPr lang="fr-FR" dirty="0"/>
              <a:t>/</a:t>
            </a:r>
            <a:r>
              <a:rPr lang="fr-FR" dirty="0" err="1"/>
              <a:t>category</a:t>
            </a:r>
            <a:r>
              <a:rPr lang="fr-FR" dirty="0"/>
              <a:t>/la-csv/</a:t>
            </a:r>
          </a:p>
        </p:txBody>
      </p:sp>
    </p:spTree>
    <p:extLst>
      <p:ext uri="{BB962C8B-B14F-4D97-AF65-F5344CB8AC3E}">
        <p14:creationId xmlns:p14="http://schemas.microsoft.com/office/powerpoint/2010/main" val="1702128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2788-8FA7-0F46-906F-63FC4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Echange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4A16F-1E94-E941-BFBE-8AB297D52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dirty="0"/>
              <a:t>		Questions ? </a:t>
            </a:r>
          </a:p>
          <a:p>
            <a:pPr marL="114300" indent="0">
              <a:buNone/>
            </a:pPr>
            <a:r>
              <a:rPr lang="fr-FR" dirty="0"/>
              <a:t>				Remarques ? </a:t>
            </a:r>
          </a:p>
          <a:p>
            <a:pPr marL="114300" indent="0">
              <a:buNone/>
            </a:pPr>
            <a:r>
              <a:rPr lang="fr-FR" dirty="0"/>
              <a:t>						  Retours (RETEX) ?</a:t>
            </a:r>
          </a:p>
        </p:txBody>
      </p:sp>
    </p:spTree>
    <p:extLst>
      <p:ext uri="{BB962C8B-B14F-4D97-AF65-F5344CB8AC3E}">
        <p14:creationId xmlns:p14="http://schemas.microsoft.com/office/powerpoint/2010/main" val="89085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91651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/>
              <a:t>CSV - Introduction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16727" cy="353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SzPct val="69498"/>
              <a:buFont typeface="Courier New" panose="02070309020205020404" pitchFamily="49" charset="0"/>
              <a:buChar char="o"/>
            </a:pPr>
            <a:r>
              <a:rPr lang="en-GB" sz="3600" dirty="0" err="1"/>
              <a:t>C’est</a:t>
            </a:r>
            <a:r>
              <a:rPr lang="en-GB" sz="3600" dirty="0"/>
              <a:t> </a:t>
            </a:r>
            <a:r>
              <a:rPr lang="en-GB" sz="3600" dirty="0" err="1"/>
              <a:t>une</a:t>
            </a:r>
            <a:r>
              <a:rPr lang="en-GB" sz="3600" dirty="0"/>
              <a:t> </a:t>
            </a:r>
            <a:r>
              <a:rPr lang="en-GB" sz="3600" dirty="0" err="1"/>
              <a:t>représentation</a:t>
            </a:r>
            <a:r>
              <a:rPr lang="en-GB" sz="3600" dirty="0"/>
              <a:t> </a:t>
            </a:r>
            <a:r>
              <a:rPr lang="en-GB" sz="3600" b="1" dirty="0" err="1"/>
              <a:t>graphique</a:t>
            </a:r>
            <a:r>
              <a:rPr lang="en-GB" sz="3600" b="1" dirty="0"/>
              <a:t> </a:t>
            </a:r>
            <a:r>
              <a:rPr lang="en-GB" sz="3600" dirty="0" err="1"/>
              <a:t>d'une</a:t>
            </a:r>
            <a:r>
              <a:rPr lang="en-GB" sz="3600" dirty="0"/>
              <a:t> sortie </a:t>
            </a:r>
            <a:r>
              <a:rPr lang="en-GB" sz="3600" dirty="0" err="1"/>
              <a:t>en</a:t>
            </a:r>
            <a:r>
              <a:rPr lang="en-GB" sz="3600" dirty="0"/>
              <a:t> </a:t>
            </a:r>
            <a:r>
              <a:rPr lang="en-GB" sz="3600" dirty="0" err="1"/>
              <a:t>montagne</a:t>
            </a:r>
            <a:r>
              <a:rPr lang="en-GB" sz="3600" dirty="0"/>
              <a:t> </a:t>
            </a:r>
            <a:r>
              <a:rPr lang="en-GB" sz="3600" b="1" dirty="0"/>
              <a:t>co-</a:t>
            </a:r>
            <a:r>
              <a:rPr lang="en-GB" sz="3600" b="1" dirty="0" err="1"/>
              <a:t>construite</a:t>
            </a:r>
            <a:r>
              <a:rPr lang="en-GB" sz="3600" dirty="0"/>
              <a:t> par le </a:t>
            </a:r>
            <a:r>
              <a:rPr lang="en-GB" sz="3600" dirty="0" err="1"/>
              <a:t>groupe</a:t>
            </a:r>
            <a:r>
              <a:rPr lang="en-GB" sz="3600" dirty="0"/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  <a:buSzPct val="69498"/>
              <a:buFont typeface="Courier New" panose="02070309020205020404" pitchFamily="49" charset="0"/>
              <a:buChar char="o"/>
            </a:pPr>
            <a:r>
              <a:rPr lang="en-GB" sz="3600" dirty="0"/>
              <a:t>« </a:t>
            </a:r>
            <a:r>
              <a:rPr lang="en-GB" sz="3600" i="1" dirty="0" err="1"/>
              <a:t>C'est</a:t>
            </a:r>
            <a:r>
              <a:rPr lang="en-GB" sz="3600" i="1" dirty="0"/>
              <a:t> </a:t>
            </a:r>
            <a:r>
              <a:rPr lang="en-GB" sz="3600" i="1" dirty="0" err="1"/>
              <a:t>avant</a:t>
            </a:r>
            <a:r>
              <a:rPr lang="en-GB" sz="3600" i="1" dirty="0"/>
              <a:t> tout un </a:t>
            </a:r>
            <a:r>
              <a:rPr lang="en-GB" sz="3600" b="1" i="1" dirty="0" err="1"/>
              <a:t>outil</a:t>
            </a:r>
            <a:r>
              <a:rPr lang="en-GB" sz="3600" b="1" i="1" dirty="0"/>
              <a:t> pratique</a:t>
            </a:r>
            <a:r>
              <a:rPr lang="en-GB" sz="3600" i="1" dirty="0"/>
              <a:t>. Elle </a:t>
            </a:r>
            <a:r>
              <a:rPr lang="en-GB" sz="3600" i="1" dirty="0" err="1"/>
              <a:t>est</a:t>
            </a:r>
            <a:r>
              <a:rPr lang="en-GB" sz="3600" i="1" dirty="0"/>
              <a:t> </a:t>
            </a:r>
            <a:r>
              <a:rPr lang="en-GB" sz="3600" b="1" i="1" dirty="0"/>
              <a:t>co-</a:t>
            </a:r>
            <a:r>
              <a:rPr lang="en-GB" sz="3600" b="1" i="1" dirty="0" err="1"/>
              <a:t>construite</a:t>
            </a:r>
            <a:r>
              <a:rPr lang="en-GB" sz="3600" i="1" dirty="0"/>
              <a:t> par les participants et </a:t>
            </a:r>
            <a:r>
              <a:rPr lang="en-GB" sz="3600" i="1" dirty="0" err="1"/>
              <a:t>sert</a:t>
            </a:r>
            <a:r>
              <a:rPr lang="en-GB" sz="3600" i="1" dirty="0"/>
              <a:t> de </a:t>
            </a:r>
            <a:r>
              <a:rPr lang="en-GB" sz="3600" b="1" i="1" dirty="0" err="1"/>
              <a:t>référence</a:t>
            </a:r>
            <a:r>
              <a:rPr lang="en-GB" sz="3600" b="1" i="1" dirty="0"/>
              <a:t> sur le terrain </a:t>
            </a:r>
            <a:r>
              <a:rPr lang="en-GB" sz="3600" i="1" dirty="0"/>
              <a:t>et </a:t>
            </a:r>
            <a:r>
              <a:rPr lang="en-GB" sz="3600" i="1" dirty="0" err="1"/>
              <a:t>aussi</a:t>
            </a:r>
            <a:r>
              <a:rPr lang="en-GB" sz="3600" i="1" dirty="0"/>
              <a:t> </a:t>
            </a:r>
            <a:r>
              <a:rPr lang="en-GB" sz="3600" i="1" dirty="0" err="1"/>
              <a:t>lors</a:t>
            </a:r>
            <a:r>
              <a:rPr lang="en-GB" sz="3600" i="1" dirty="0"/>
              <a:t> du </a:t>
            </a:r>
            <a:r>
              <a:rPr lang="en-GB" sz="3600" b="1" i="1" dirty="0" err="1"/>
              <a:t>débriefing</a:t>
            </a:r>
            <a:r>
              <a:rPr lang="en-GB" sz="3600" i="1" dirty="0"/>
              <a:t> pour </a:t>
            </a:r>
            <a:r>
              <a:rPr lang="en-GB" sz="3600" b="1" i="1" dirty="0" err="1"/>
              <a:t>l'analyse</a:t>
            </a:r>
            <a:r>
              <a:rPr lang="en-GB" sz="3600" i="1" dirty="0"/>
              <a:t> de la sortie. »</a:t>
            </a:r>
            <a:endParaRPr lang="en-GB" sz="3600" dirty="0"/>
          </a:p>
          <a:p>
            <a:pPr>
              <a:lnSpc>
                <a:spcPct val="120000"/>
              </a:lnSpc>
              <a:spcBef>
                <a:spcPts val="1200"/>
              </a:spcBef>
              <a:buSzPct val="69498"/>
              <a:buFont typeface="Courier New" panose="02070309020205020404" pitchFamily="49" charset="0"/>
              <a:buChar char="o"/>
            </a:pPr>
            <a:endParaRPr lang="fr-FR" sz="3600" b="1" dirty="0"/>
          </a:p>
          <a:p>
            <a:pPr marL="114300" indent="0">
              <a:lnSpc>
                <a:spcPct val="120000"/>
              </a:lnSpc>
              <a:spcBef>
                <a:spcPts val="1200"/>
              </a:spcBef>
              <a:buSzPct val="69498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49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91651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/>
              <a:t>CSV - Exemple</a:t>
            </a:r>
            <a:endParaRPr dirty="0"/>
          </a:p>
        </p:txBody>
      </p:sp>
      <p:pic>
        <p:nvPicPr>
          <p:cNvPr id="1026" name="Picture 2" descr=" plan 2025 - 2026 du Parc Disneyland">
            <a:extLst>
              <a:ext uri="{FF2B5EF4-FFF2-40B4-BE49-F238E27FC236}">
                <a16:creationId xmlns:a16="http://schemas.microsoft.com/office/drawing/2014/main" id="{12CFAFD5-2B60-1F4A-B2AD-E2399545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8"/>
            <a:ext cx="5057270" cy="35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532D845-2B1E-2E47-B685-8E290D2EC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21" y="1851763"/>
            <a:ext cx="4521798" cy="339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612-BCCA-5A44-AC9F-CA5AF151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Définition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3B307-4C6E-974C-8F92-B96ABB53C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FR" dirty="0"/>
              <a:t>La CSV, c’est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une représentation graphique de la préparation d’une sortie.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un outil concret. 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un 4×3 itératif. 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une intégration des outils de la nivologie.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le Faire Ensemble.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363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6F06-E31F-FD4C-8308-C0C2AD4FE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Objectifs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F1982-248C-6A4E-8D2C-610709786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790816" cy="3889375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Clarifier :</a:t>
            </a:r>
            <a:r>
              <a:rPr lang="fr-FR" dirty="0"/>
              <a:t> on rend visibles les éléments importants à prendre en compte.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Anticiper :</a:t>
            </a:r>
            <a:r>
              <a:rPr lang="fr-FR" dirty="0"/>
              <a:t> on identifie les zones d’attention avant qu’elles ne posent problème.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Structurer :</a:t>
            </a:r>
            <a:r>
              <a:rPr lang="fr-FR" dirty="0"/>
              <a:t> on organise les informations de façon compréhensible pour tous.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Impliquer :</a:t>
            </a:r>
            <a:r>
              <a:rPr lang="fr-FR" dirty="0"/>
              <a:t> le groupe devient acteur de la sécurité et du processus de décision.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Évoluer :</a:t>
            </a:r>
            <a:r>
              <a:rPr lang="fr-FR" dirty="0"/>
              <a:t> les retours d’expérience sont intégrés dans la pratique future.</a:t>
            </a:r>
          </a:p>
          <a:p>
            <a:pPr>
              <a:buFont typeface="Arial" panose="020B0604020202020204" pitchFamily="34" charset="0"/>
              <a:buChar char="•"/>
            </a:pPr>
            <a:endParaRPr lang="fr-FR" b="1" dirty="0"/>
          </a:p>
          <a:p>
            <a:pPr marL="114300" indent="0">
              <a:buNone/>
            </a:pPr>
            <a:r>
              <a:rPr lang="fr-FR" b="1" dirty="0"/>
              <a:t>En résumé, la CSV ne donne pas une solution, elle aide à se poser les bonnes questions, tous ensemble.</a:t>
            </a:r>
            <a:endParaRPr lang="fr-FR" dirty="0"/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96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2DB2-E5AD-ED43-8069-3AA6C0EF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Préparation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D882B-3A71-034F-80DA-3B4DBE9A1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feuille blanche (ou matrice/modèle)</a:t>
            </a:r>
          </a:p>
          <a:p>
            <a:r>
              <a:rPr lang="fr-FR" dirty="0"/>
              <a:t>Un crayon</a:t>
            </a:r>
          </a:p>
          <a:p>
            <a:r>
              <a:rPr lang="fr-FR" dirty="0"/>
              <a:t>3 surligneurs (Vert, Jaune, Orange)</a:t>
            </a:r>
          </a:p>
          <a:p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65185D-5F08-DA42-BA8F-914EFB03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12" y="2165872"/>
            <a:ext cx="2151530" cy="28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2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7EAC-CC5E-6B4F-8D9E-19586C58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Préparation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1D4EE-A771-D348-8734-A410755E4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52" t="12365" r="17952"/>
          <a:stretch/>
        </p:blipFill>
        <p:spPr>
          <a:xfrm>
            <a:off x="2425352" y="1290918"/>
            <a:ext cx="7116681" cy="534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0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F677-49F5-244D-A02F-8089253C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CSV - Préparation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B2837-221D-8D4F-A5D8-7DE0CF697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27485" cy="3889375"/>
          </a:xfrm>
        </p:spPr>
        <p:txBody>
          <a:bodyPr/>
          <a:lstStyle/>
          <a:p>
            <a:r>
              <a:rPr lang="fr-FR" dirty="0"/>
              <a:t>1 ) Le groupe </a:t>
            </a:r>
          </a:p>
          <a:p>
            <a:pPr lvl="1"/>
            <a:r>
              <a:rPr lang="fr-FR" dirty="0"/>
              <a:t>Présentation rapide des participants, leurs attentes, compétences, questionnement</a:t>
            </a:r>
          </a:p>
          <a:p>
            <a:r>
              <a:rPr lang="fr-FR" dirty="0"/>
              <a:t>2 ) Lecture rapide BERA / Météo</a:t>
            </a:r>
          </a:p>
          <a:p>
            <a:r>
              <a:rPr lang="fr-FR" dirty="0"/>
              <a:t>3 ) Nature du projet, Objectif de la sortie, Course choisie</a:t>
            </a:r>
          </a:p>
          <a:p>
            <a:pPr lvl="1"/>
            <a:r>
              <a:rPr lang="fr-FR" dirty="0"/>
              <a:t>Vérifier compatibilité avec 1 &amp; 2 !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940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853</Words>
  <Application>Microsoft Macintosh PowerPoint</Application>
  <PresentationFormat>Widescreen</PresentationFormat>
  <Paragraphs>182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Office Theme</vt:lpstr>
      <vt:lpstr>PowerPoint Presentation</vt:lpstr>
      <vt:lpstr>CSV - Introduction</vt:lpstr>
      <vt:lpstr>CSV - Introduction</vt:lpstr>
      <vt:lpstr>CSV - Exemple</vt:lpstr>
      <vt:lpstr>CSV - Définition</vt:lpstr>
      <vt:lpstr>CSV - Objectifs</vt:lpstr>
      <vt:lpstr>CSV - Préparation</vt:lpstr>
      <vt:lpstr>CSV - Préparation</vt:lpstr>
      <vt:lpstr>CSV - Préparation</vt:lpstr>
      <vt:lpstr>CSV - Préparation</vt:lpstr>
      <vt:lpstr>CSV - Préparation</vt:lpstr>
      <vt:lpstr>CSV - Préparation</vt:lpstr>
      <vt:lpstr>CSV - Préparation</vt:lpstr>
      <vt:lpstr>CSV - Sur le Terrain</vt:lpstr>
      <vt:lpstr>CSV - Debriefing &amp; Capitalisation</vt:lpstr>
      <vt:lpstr>CSV - Avantages</vt:lpstr>
      <vt:lpstr>CSV - Avantages</vt:lpstr>
      <vt:lpstr>PowerPoint Presentation</vt:lpstr>
      <vt:lpstr>CSV - Inconvénients</vt:lpstr>
      <vt:lpstr>CSV - Références</vt:lpstr>
      <vt:lpstr>CSV - Echange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Richard</dc:creator>
  <cp:lastModifiedBy>Frederic Brault</cp:lastModifiedBy>
  <cp:revision>319</cp:revision>
  <dcterms:created xsi:type="dcterms:W3CDTF">2023-11-26T08:02:14Z</dcterms:created>
  <dcterms:modified xsi:type="dcterms:W3CDTF">2026-01-07T18:59:54Z</dcterms:modified>
</cp:coreProperties>
</file>